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87"/>
  </p:notesMasterIdLst>
  <p:handoutMasterIdLst>
    <p:handoutMasterId r:id="rId88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887" r:id="rId13"/>
    <p:sldId id="888" r:id="rId14"/>
    <p:sldId id="889" r:id="rId15"/>
    <p:sldId id="891" r:id="rId16"/>
    <p:sldId id="890" r:id="rId17"/>
    <p:sldId id="892" r:id="rId18"/>
    <p:sldId id="893" r:id="rId19"/>
    <p:sldId id="894" r:id="rId20"/>
    <p:sldId id="895" r:id="rId21"/>
    <p:sldId id="896" r:id="rId22"/>
    <p:sldId id="897" r:id="rId23"/>
    <p:sldId id="898" r:id="rId24"/>
    <p:sldId id="899" r:id="rId25"/>
    <p:sldId id="900" r:id="rId26"/>
    <p:sldId id="901" r:id="rId27"/>
    <p:sldId id="902" r:id="rId28"/>
    <p:sldId id="903" r:id="rId29"/>
    <p:sldId id="904" r:id="rId30"/>
    <p:sldId id="905" r:id="rId31"/>
    <p:sldId id="906" r:id="rId32"/>
    <p:sldId id="907" r:id="rId33"/>
    <p:sldId id="908" r:id="rId34"/>
    <p:sldId id="909" r:id="rId35"/>
    <p:sldId id="910" r:id="rId36"/>
    <p:sldId id="911" r:id="rId37"/>
    <p:sldId id="912" r:id="rId38"/>
    <p:sldId id="913" r:id="rId39"/>
    <p:sldId id="914" r:id="rId40"/>
    <p:sldId id="915" r:id="rId41"/>
    <p:sldId id="916" r:id="rId42"/>
    <p:sldId id="917" r:id="rId43"/>
    <p:sldId id="918" r:id="rId44"/>
    <p:sldId id="919" r:id="rId45"/>
    <p:sldId id="920" r:id="rId46"/>
    <p:sldId id="921" r:id="rId47"/>
    <p:sldId id="922" r:id="rId48"/>
    <p:sldId id="923" r:id="rId49"/>
    <p:sldId id="924" r:id="rId50"/>
    <p:sldId id="925" r:id="rId51"/>
    <p:sldId id="926" r:id="rId52"/>
    <p:sldId id="927" r:id="rId53"/>
    <p:sldId id="928" r:id="rId54"/>
    <p:sldId id="929" r:id="rId55"/>
    <p:sldId id="930" r:id="rId56"/>
    <p:sldId id="931" r:id="rId57"/>
    <p:sldId id="932" r:id="rId58"/>
    <p:sldId id="933" r:id="rId59"/>
    <p:sldId id="934" r:id="rId60"/>
    <p:sldId id="935" r:id="rId61"/>
    <p:sldId id="936" r:id="rId62"/>
    <p:sldId id="937" r:id="rId63"/>
    <p:sldId id="938" r:id="rId64"/>
    <p:sldId id="939" r:id="rId65"/>
    <p:sldId id="940" r:id="rId66"/>
    <p:sldId id="942" r:id="rId67"/>
    <p:sldId id="941" r:id="rId68"/>
    <p:sldId id="943" r:id="rId69"/>
    <p:sldId id="944" r:id="rId70"/>
    <p:sldId id="945" r:id="rId71"/>
    <p:sldId id="946" r:id="rId72"/>
    <p:sldId id="947" r:id="rId73"/>
    <p:sldId id="948" r:id="rId74"/>
    <p:sldId id="949" r:id="rId75"/>
    <p:sldId id="950" r:id="rId76"/>
    <p:sldId id="951" r:id="rId77"/>
    <p:sldId id="952" r:id="rId78"/>
    <p:sldId id="953" r:id="rId79"/>
    <p:sldId id="954" r:id="rId80"/>
    <p:sldId id="955" r:id="rId81"/>
    <p:sldId id="956" r:id="rId82"/>
    <p:sldId id="957" r:id="rId83"/>
    <p:sldId id="958" r:id="rId84"/>
    <p:sldId id="959" r:id="rId85"/>
    <p:sldId id="275" r:id="rId86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4225"/>
    <a:srgbClr val="B14922"/>
    <a:srgbClr val="DB99B7"/>
    <a:srgbClr val="D6E2F6"/>
    <a:srgbClr val="AA3C6E"/>
    <a:srgbClr val="191E70"/>
    <a:srgbClr val="191D76"/>
    <a:srgbClr val="5A8DDC"/>
    <a:srgbClr val="AE4623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5" autoAdjust="0"/>
    <p:restoredTop sz="89456" autoAdjust="0"/>
  </p:normalViewPr>
  <p:slideViewPr>
    <p:cSldViewPr>
      <p:cViewPr varScale="1">
        <p:scale>
          <a:sx n="69" d="100"/>
          <a:sy n="69" d="100"/>
        </p:scale>
        <p:origin x="-1350" y="-96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2017-01-18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2017-01-18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61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48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50000"/>
            </a:schemeClr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278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HTML5 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웹 프로그래밍 입문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개정판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B1492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0648"/>
            <a:ext cx="4314428" cy="388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9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7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/85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AE42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6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E422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CSS3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URL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이미지나 글꼴 파일을 불러올 </a:t>
            </a:r>
            <a:r>
              <a:rPr lang="ko-KR" altLang="en-US" dirty="0" smtClean="0"/>
              <a:t>때 사용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CSS3 </a:t>
            </a:r>
            <a:r>
              <a:rPr lang="ko-KR" altLang="en-US" dirty="0"/>
              <a:t>단위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668344" cy="411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93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URL </a:t>
            </a:r>
            <a:r>
              <a:rPr lang="ko-KR" altLang="en-US" dirty="0"/>
              <a:t>경로를 </a:t>
            </a:r>
            <a:r>
              <a:rPr lang="ko-KR" altLang="en-US" dirty="0" smtClean="0"/>
              <a:t>입력해 </a:t>
            </a:r>
            <a:r>
              <a:rPr lang="ko-KR" altLang="en-US" dirty="0"/>
              <a:t>파일에 </a:t>
            </a:r>
            <a:r>
              <a:rPr lang="ko-KR" altLang="en-US" dirty="0" smtClean="0"/>
              <a:t>접근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CSS3 </a:t>
            </a:r>
            <a:r>
              <a:rPr lang="ko-KR" altLang="en-US" dirty="0"/>
              <a:t>단위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7632848" cy="238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웹 페이지의 레이아웃을 구성할 때 가장 </a:t>
            </a:r>
            <a:r>
              <a:rPr lang="ko-KR" altLang="en-US" dirty="0" smtClean="0"/>
              <a:t>중요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박스 속성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4752528" cy="336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67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width</a:t>
            </a:r>
            <a:r>
              <a:rPr lang="ko-KR" altLang="en-US" dirty="0"/>
              <a:t>와 </a:t>
            </a:r>
            <a:r>
              <a:rPr lang="en-US" altLang="ko-KR" dirty="0"/>
              <a:t>height, margin</a:t>
            </a:r>
            <a:r>
              <a:rPr lang="ko-KR" altLang="en-US" dirty="0"/>
              <a:t>과 </a:t>
            </a:r>
            <a:r>
              <a:rPr lang="en-US" altLang="ko-KR" dirty="0"/>
              <a:t>padding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width</a:t>
            </a:r>
            <a:r>
              <a:rPr lang="ko-KR" altLang="en-US" dirty="0"/>
              <a:t>와 </a:t>
            </a:r>
            <a:r>
              <a:rPr lang="en-US" altLang="ko-KR" dirty="0"/>
              <a:t>height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글자를 감싸는 영역의 크기를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Margin :</a:t>
            </a:r>
            <a:r>
              <a:rPr lang="ko-KR" altLang="en-US" dirty="0" smtClean="0"/>
              <a:t> </a:t>
            </a:r>
            <a:r>
              <a:rPr lang="ko-KR" altLang="en-US" dirty="0"/>
              <a:t>테두리와 다른 태그의 간격을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Padding :</a:t>
            </a:r>
            <a:r>
              <a:rPr lang="ko-KR" altLang="en-US" dirty="0" smtClean="0"/>
              <a:t> </a:t>
            </a:r>
            <a:r>
              <a:rPr lang="ko-KR" altLang="en-US" dirty="0"/>
              <a:t>테두리와 글자 사이의 간격을 지정하는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6-2] </a:t>
            </a:r>
            <a:r>
              <a:rPr lang="ko-KR" altLang="en-US" dirty="0"/>
              <a:t>박스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1 width</a:t>
            </a:r>
            <a:r>
              <a:rPr lang="ko-KR" altLang="en-US" dirty="0"/>
              <a:t>와 </a:t>
            </a:r>
            <a:r>
              <a:rPr lang="en-US" altLang="ko-KR" dirty="0"/>
              <a:t>height </a:t>
            </a:r>
            <a:r>
              <a:rPr lang="ko-KR" altLang="en-US" dirty="0"/>
              <a:t>속성 </a:t>
            </a:r>
            <a:r>
              <a:rPr lang="ko-KR" altLang="en-US" dirty="0" smtClean="0"/>
              <a:t>적용 </a:t>
            </a:r>
            <a:r>
              <a:rPr lang="en-US" altLang="ko-KR" dirty="0"/>
              <a:t>: div </a:t>
            </a:r>
            <a:r>
              <a:rPr lang="ko-KR" altLang="en-US" dirty="0" smtClean="0"/>
              <a:t>태그의 박스 너비와 </a:t>
            </a:r>
            <a:r>
              <a:rPr lang="ko-KR" altLang="en-US" dirty="0"/>
              <a:t>높이가 </a:t>
            </a:r>
            <a:r>
              <a:rPr lang="en-US" altLang="ko-KR" dirty="0"/>
              <a:t>100px</a:t>
            </a:r>
            <a:r>
              <a:rPr lang="ko-KR" altLang="en-US" dirty="0"/>
              <a:t>로 </a:t>
            </a:r>
            <a:r>
              <a:rPr lang="ko-KR" altLang="en-US" dirty="0" smtClean="0"/>
              <a:t>지정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박스 속성</a:t>
            </a:r>
            <a:endParaRPr lang="ko-KR" alt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90" y="3265228"/>
            <a:ext cx="6084290" cy="351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8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margin</a:t>
            </a:r>
            <a:r>
              <a:rPr lang="ko-KR" altLang="en-US" dirty="0"/>
              <a:t>과 </a:t>
            </a:r>
            <a:r>
              <a:rPr lang="en-US" altLang="ko-KR" dirty="0"/>
              <a:t>padding </a:t>
            </a:r>
            <a:r>
              <a:rPr lang="ko-KR" altLang="en-US" dirty="0"/>
              <a:t>속성 </a:t>
            </a:r>
            <a:r>
              <a:rPr lang="ko-KR" altLang="en-US" dirty="0" smtClean="0"/>
              <a:t>적용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margin </a:t>
            </a:r>
            <a:r>
              <a:rPr lang="en-US" altLang="ko-KR" dirty="0" smtClean="0"/>
              <a:t>10px</a:t>
            </a:r>
            <a:r>
              <a:rPr lang="ko-KR" altLang="en-US" dirty="0"/>
              <a:t>을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, </a:t>
            </a:r>
            <a:r>
              <a:rPr lang="en-US" altLang="ko-KR" dirty="0"/>
              <a:t>padding </a:t>
            </a:r>
            <a:r>
              <a:rPr lang="en-US" altLang="ko-KR" dirty="0" smtClean="0"/>
              <a:t>30px</a:t>
            </a:r>
            <a:r>
              <a:rPr lang="ko-KR" altLang="en-US" dirty="0"/>
              <a:t>을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박스 속성</a:t>
            </a:r>
            <a:endParaRPr lang="ko-KR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432490" cy="282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427" y="2060631"/>
            <a:ext cx="2055325" cy="203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3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ko-KR" altLang="en-US" dirty="0" smtClean="0"/>
              <a:t>검사로 코드 분석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태그 </a:t>
            </a:r>
            <a:r>
              <a:rPr lang="ko-KR" altLang="en-US" dirty="0"/>
              <a:t>전체의 </a:t>
            </a:r>
            <a:r>
              <a:rPr lang="ko-KR" altLang="en-US" dirty="0" smtClean="0"/>
              <a:t>크기 구하기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/>
              <a:t>margin, </a:t>
            </a:r>
            <a:r>
              <a:rPr lang="en-US" altLang="ko-KR" dirty="0" smtClean="0"/>
              <a:t>border, padding </a:t>
            </a:r>
            <a:r>
              <a:rPr lang="ko-KR" altLang="en-US" dirty="0"/>
              <a:t>속성은 양쪽에 위치하므로 </a:t>
            </a:r>
            <a:r>
              <a:rPr lang="en-US" altLang="ko-KR" dirty="0"/>
              <a:t>2</a:t>
            </a:r>
            <a:r>
              <a:rPr lang="ko-KR" altLang="en-US" dirty="0"/>
              <a:t>를 </a:t>
            </a:r>
            <a:r>
              <a:rPr lang="ko-KR" altLang="en-US" dirty="0" smtClean="0"/>
              <a:t>곱함</a:t>
            </a: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ko-KR" altLang="en-US" dirty="0" smtClean="0"/>
              <a:t>    전체 </a:t>
            </a:r>
            <a:r>
              <a:rPr lang="ko-KR" altLang="en-US" dirty="0"/>
              <a:t>너비 </a:t>
            </a:r>
            <a:r>
              <a:rPr lang="en-US" altLang="ko-KR" dirty="0"/>
              <a:t>= width + 2 ×(margin + border + padding)</a:t>
            </a:r>
          </a:p>
          <a:p>
            <a:pPr marL="534987" lvl="2" indent="0">
              <a:spcAft>
                <a:spcPts val="200"/>
              </a:spcAft>
              <a:buNone/>
            </a:pPr>
            <a:r>
              <a:rPr lang="ko-KR" altLang="en-US" dirty="0" smtClean="0"/>
              <a:t>    전체 </a:t>
            </a:r>
            <a:r>
              <a:rPr lang="ko-KR" altLang="en-US" dirty="0"/>
              <a:t>높이 </a:t>
            </a:r>
            <a:r>
              <a:rPr lang="en-US" altLang="ko-KR" dirty="0"/>
              <a:t>= height + 2 ×(margin + border + padding)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박스 속성</a:t>
            </a:r>
            <a:endParaRPr lang="ko-KR" alt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347460"/>
            <a:ext cx="3972552" cy="280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96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테두리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border-width : </a:t>
            </a:r>
            <a:r>
              <a:rPr lang="ko-KR" altLang="en-US" dirty="0"/>
              <a:t>테두리의 두께를 지정하는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border-style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테두리의 </a:t>
            </a:r>
            <a:r>
              <a:rPr lang="ko-KR" altLang="en-US" dirty="0"/>
              <a:t>형태를 지정하는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박스 속성</a:t>
            </a:r>
            <a:endParaRPr lang="ko-KR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3" y="1726771"/>
            <a:ext cx="6192688" cy="202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3" y="4177411"/>
            <a:ext cx="5361411" cy="254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8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border </a:t>
            </a:r>
            <a:r>
              <a:rPr lang="ko-KR" altLang="en-US" dirty="0"/>
              <a:t>속성</a:t>
            </a:r>
            <a:r>
              <a:rPr lang="en-US" altLang="ko-KR" dirty="0" smtClean="0"/>
              <a:t>	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박스 속성</a:t>
            </a:r>
            <a:endParaRPr lang="ko-KR" altLang="en-US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3841029" cy="1688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840" y="1582759"/>
            <a:ext cx="3881412" cy="151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55074"/>
            <a:ext cx="4248472" cy="205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3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border-radius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CSS3</a:t>
            </a:r>
            <a:r>
              <a:rPr lang="ko-KR" altLang="en-US" dirty="0"/>
              <a:t>에서 추가된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테두리가 </a:t>
            </a:r>
            <a:r>
              <a:rPr lang="ko-KR" altLang="en-US" dirty="0"/>
              <a:t>둥근 사각형이나 </a:t>
            </a:r>
            <a:r>
              <a:rPr lang="ko-KR" altLang="en-US" dirty="0" smtClean="0"/>
              <a:t>원을 표현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border-radius </a:t>
            </a:r>
            <a:r>
              <a:rPr lang="ko-KR" altLang="en-US" dirty="0" smtClean="0"/>
              <a:t>속성을 사용하기 전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marL="357187" lvl="1" indent="0">
              <a:spcAft>
                <a:spcPts val="200"/>
              </a:spcAft>
              <a:buNone/>
            </a:pPr>
            <a:r>
              <a:rPr lang="en-US" altLang="ko-KR" dirty="0" smtClean="0"/>
              <a:t>	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박스 속성</a:t>
            </a:r>
            <a:endParaRPr lang="ko-KR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46982"/>
            <a:ext cx="6622504" cy="6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20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6-3] </a:t>
            </a:r>
            <a:r>
              <a:rPr lang="ko-KR" altLang="en-US" dirty="0"/>
              <a:t>테두리 </a:t>
            </a:r>
            <a:r>
              <a:rPr lang="ko-KR" altLang="en-US" dirty="0" smtClean="0"/>
              <a:t>속성 </a:t>
            </a:r>
            <a:r>
              <a:rPr lang="en-US" altLang="ko-KR" dirty="0"/>
              <a:t>- 1 </a:t>
            </a:r>
            <a:r>
              <a:rPr lang="ko-KR" altLang="en-US" dirty="0"/>
              <a:t>기본 테두리 만들기</a:t>
            </a: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박스 속성</a:t>
            </a:r>
            <a:endParaRPr lang="ko-KR" altLang="en-US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06" y="1454341"/>
            <a:ext cx="7344816" cy="493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65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en-US" altLang="ko-KR" dirty="0" smtClean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가 지원하는 스타일 속성과 스타일 값을 활용할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를 사용해 레이아웃을 잡을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내용 </a:t>
            </a:r>
            <a:endParaRPr lang="en-US" altLang="ko-KR" dirty="0" smtClean="0"/>
          </a:p>
          <a:p>
            <a:pPr lvl="1"/>
            <a:r>
              <a:rPr lang="en-US" altLang="ko-KR" dirty="0"/>
              <a:t>CSS3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pPr lvl="1"/>
            <a:r>
              <a:rPr lang="ko-KR" altLang="en-US" dirty="0"/>
              <a:t>박스 속성 </a:t>
            </a:r>
            <a:endParaRPr lang="en-US" altLang="ko-KR" dirty="0" smtClean="0"/>
          </a:p>
          <a:p>
            <a:pPr lvl="1"/>
            <a:r>
              <a:rPr lang="en-US" altLang="ko-KR" dirty="0"/>
              <a:t>display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/>
              <a:t>배경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/>
              <a:t>글자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/>
              <a:t>위치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/>
              <a:t>float </a:t>
            </a:r>
            <a:r>
              <a:rPr lang="ko-KR" altLang="en-US" dirty="0"/>
              <a:t>속성 </a:t>
            </a:r>
            <a:endParaRPr lang="en-US" altLang="ko-KR" dirty="0" smtClean="0"/>
          </a:p>
          <a:p>
            <a:pPr lvl="1"/>
            <a:r>
              <a:rPr lang="ko-KR" altLang="en-US" dirty="0"/>
              <a:t>그림자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err="1"/>
              <a:t>그레이디언트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border-radius </a:t>
            </a:r>
            <a:r>
              <a:rPr lang="ko-KR" altLang="en-US" dirty="0"/>
              <a:t>속성 </a:t>
            </a:r>
            <a:r>
              <a:rPr lang="ko-KR" altLang="en-US" dirty="0" smtClean="0"/>
              <a:t>적용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박스 속성</a:t>
            </a:r>
            <a:endParaRPr lang="ko-KR" altLang="en-US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78" y="1313059"/>
            <a:ext cx="7607870" cy="288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96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3 </a:t>
            </a:r>
            <a:r>
              <a:rPr lang="ko-KR" altLang="en-US" dirty="0"/>
              <a:t>모서리마다 다른 둥글기 </a:t>
            </a:r>
            <a:r>
              <a:rPr lang="ko-KR" altLang="en-US" dirty="0" smtClean="0"/>
              <a:t>적용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박스 속성</a:t>
            </a:r>
            <a:endParaRPr lang="ko-KR" altLang="en-US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412776"/>
            <a:ext cx="7504509" cy="46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88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display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/>
              <a:t>display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340768"/>
            <a:ext cx="3672408" cy="327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4725144"/>
            <a:ext cx="4227934" cy="189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96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6-4] </a:t>
            </a:r>
            <a:r>
              <a:rPr lang="en-US" altLang="ko-KR" dirty="0"/>
              <a:t>display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1 none </a:t>
            </a:r>
            <a:r>
              <a:rPr lang="ko-KR" altLang="en-US" dirty="0"/>
              <a:t>키워드 </a:t>
            </a:r>
            <a:r>
              <a:rPr lang="ko-KR" altLang="en-US" dirty="0" smtClean="0"/>
              <a:t>적용 </a:t>
            </a:r>
            <a:r>
              <a:rPr lang="en-US" altLang="ko-KR" dirty="0" smtClean="0"/>
              <a:t>: </a:t>
            </a:r>
            <a:r>
              <a:rPr lang="ko-KR" altLang="en-US" dirty="0"/>
              <a:t>태그가 화면에서 보이지 </a:t>
            </a:r>
            <a:r>
              <a:rPr lang="ko-KR" altLang="en-US" dirty="0" smtClean="0"/>
              <a:t>않</a:t>
            </a:r>
            <a:r>
              <a:rPr lang="ko-KR" altLang="en-US" dirty="0"/>
              <a:t>음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/>
              <a:t>display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18" y="1801155"/>
            <a:ext cx="7820144" cy="373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18" y="5562088"/>
            <a:ext cx="7803852" cy="97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675" y="6050847"/>
            <a:ext cx="20193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64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04108"/>
            <a:ext cx="8686800" cy="5715000"/>
          </a:xfrm>
        </p:spPr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block </a:t>
            </a:r>
            <a:r>
              <a:rPr lang="ko-KR" altLang="en-US" dirty="0"/>
              <a:t>키워드 </a:t>
            </a:r>
            <a:r>
              <a:rPr lang="ko-KR" altLang="en-US" dirty="0" smtClean="0"/>
              <a:t>적용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#box </a:t>
            </a:r>
            <a:r>
              <a:rPr lang="ko-KR" altLang="en-US" dirty="0"/>
              <a:t>태그의 </a:t>
            </a:r>
            <a:r>
              <a:rPr lang="en-US" altLang="ko-KR" dirty="0"/>
              <a:t>display </a:t>
            </a:r>
            <a:r>
              <a:rPr lang="ko-KR" altLang="en-US" dirty="0"/>
              <a:t>속성을 </a:t>
            </a:r>
            <a:r>
              <a:rPr lang="en-US" altLang="ko-KR" dirty="0"/>
              <a:t>block </a:t>
            </a:r>
            <a:r>
              <a:rPr lang="ko-KR" altLang="en-US" dirty="0"/>
              <a:t>키워드로 </a:t>
            </a:r>
            <a:r>
              <a:rPr lang="ko-KR" altLang="en-US" dirty="0" smtClean="0"/>
              <a:t>바꿈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3 inline </a:t>
            </a:r>
            <a:r>
              <a:rPr lang="ko-KR" altLang="en-US" dirty="0"/>
              <a:t>키워드와 </a:t>
            </a:r>
            <a:r>
              <a:rPr lang="en-US" altLang="ko-KR" dirty="0"/>
              <a:t>inline-block </a:t>
            </a:r>
            <a:r>
              <a:rPr lang="ko-KR" altLang="en-US" dirty="0"/>
              <a:t>키워드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/>
              <a:t>display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76677"/>
            <a:ext cx="7884368" cy="197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22" y="2539229"/>
            <a:ext cx="3379068" cy="77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33262"/>
            <a:ext cx="7884368" cy="1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535" y="5931110"/>
            <a:ext cx="2623740" cy="390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6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inline</a:t>
            </a:r>
            <a:r>
              <a:rPr lang="ko-KR" altLang="en-US" dirty="0"/>
              <a:t>과 </a:t>
            </a:r>
            <a:r>
              <a:rPr lang="en-US" altLang="ko-KR" dirty="0"/>
              <a:t>inline-block </a:t>
            </a:r>
            <a:r>
              <a:rPr lang="ko-KR" altLang="en-US" dirty="0"/>
              <a:t>키워드 적용 예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/>
              <a:t>display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92" y="1268760"/>
            <a:ext cx="6797352" cy="501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68" y="5891654"/>
            <a:ext cx="2483916" cy="92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428" y="5693982"/>
            <a:ext cx="2160240" cy="109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84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653415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18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background-image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배경 이미지를 지정하는 </a:t>
            </a:r>
            <a:r>
              <a:rPr lang="ko-KR" altLang="en-US" dirty="0" smtClean="0"/>
              <a:t>속성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765876" cy="186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97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background-size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배경 이미지 크기를 조절하는 </a:t>
            </a:r>
            <a:r>
              <a:rPr lang="ko-KR" altLang="en-US" dirty="0" smtClean="0"/>
              <a:t>속성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9914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7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6-5] </a:t>
            </a:r>
            <a:r>
              <a:rPr lang="ko-KR" altLang="en-US" dirty="0"/>
              <a:t>배경 이미지 삽입과 크기 조절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1 </a:t>
            </a:r>
            <a:r>
              <a:rPr lang="ko-KR" altLang="en-US" dirty="0"/>
              <a:t>배경으로 사용할 이미지 파일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2 </a:t>
            </a:r>
            <a:r>
              <a:rPr lang="ko-KR" altLang="en-US" dirty="0"/>
              <a:t>배경 이미지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smtClean="0"/>
              <a:t>삽입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19" y="2116268"/>
            <a:ext cx="729754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70" y="4581128"/>
            <a:ext cx="4184898" cy="194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6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키워드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W3C</a:t>
            </a:r>
            <a:r>
              <a:rPr lang="ko-KR" altLang="en-US" dirty="0"/>
              <a:t>에서 미리 정의한 </a:t>
            </a:r>
            <a:r>
              <a:rPr lang="ko-KR" altLang="en-US" dirty="0" smtClean="0"/>
              <a:t>단어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키워드를 입력하면 </a:t>
            </a:r>
            <a:r>
              <a:rPr lang="ko-KR" altLang="en-US" dirty="0"/>
              <a:t>키워드에 </a:t>
            </a:r>
            <a:r>
              <a:rPr lang="ko-KR" altLang="en-US" dirty="0" smtClean="0"/>
              <a:t>해당하는 스타일이 </a:t>
            </a:r>
            <a:r>
              <a:rPr lang="ko-KR" altLang="en-US" dirty="0"/>
              <a:t>자동으로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ko-KR" altLang="en-US" dirty="0" smtClean="0"/>
              <a:t>크기 단위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CSS3 </a:t>
            </a:r>
            <a:r>
              <a:rPr lang="ko-KR" altLang="en-US" dirty="0"/>
              <a:t>단위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3" y="2133179"/>
            <a:ext cx="4189540" cy="310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91" y="5371910"/>
            <a:ext cx="2592288" cy="144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4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3 </a:t>
            </a:r>
            <a:r>
              <a:rPr lang="ko-KR" altLang="en-US" dirty="0"/>
              <a:t>배경 이미지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smtClean="0"/>
              <a:t>삽입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94" y="1354624"/>
            <a:ext cx="7672451" cy="216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33" y="3577350"/>
            <a:ext cx="4741912" cy="221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80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4 </a:t>
            </a:r>
            <a:r>
              <a:rPr lang="ko-KR" altLang="en-US" dirty="0"/>
              <a:t>배경 이미지의 너비 </a:t>
            </a:r>
            <a:r>
              <a:rPr lang="ko-KR" altLang="en-US" dirty="0" smtClean="0"/>
              <a:t>조절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7"/>
            <a:ext cx="7632848" cy="219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309" y="3610593"/>
            <a:ext cx="5346551" cy="249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8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5 </a:t>
            </a:r>
            <a:r>
              <a:rPr lang="ko-KR" altLang="en-US" dirty="0"/>
              <a:t>배경 이미지 높이 </a:t>
            </a:r>
            <a:r>
              <a:rPr lang="ko-KR" altLang="en-US" dirty="0" smtClean="0"/>
              <a:t>조절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632848" cy="213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54" y="3628788"/>
            <a:ext cx="5121002" cy="23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04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background-repeat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repeat : </a:t>
            </a:r>
            <a:r>
              <a:rPr lang="ko-KR" altLang="en-US" dirty="0" smtClean="0"/>
              <a:t>이미지를 </a:t>
            </a:r>
            <a:r>
              <a:rPr lang="ko-KR" altLang="en-US" dirty="0"/>
              <a:t>패턴처럼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repeat-x</a:t>
            </a:r>
            <a:r>
              <a:rPr lang="ko-KR" altLang="en-US" dirty="0"/>
              <a:t>를 입력하면 </a:t>
            </a:r>
            <a:r>
              <a:rPr lang="en-US" altLang="ko-KR" dirty="0"/>
              <a:t>X</a:t>
            </a:r>
            <a:r>
              <a:rPr lang="ko-KR" altLang="en-US" dirty="0"/>
              <a:t>축 방향으로만 </a:t>
            </a:r>
            <a:r>
              <a:rPr lang="ko-KR" altLang="en-US" dirty="0" smtClean="0"/>
              <a:t>이미지가 반복</a:t>
            </a:r>
            <a:r>
              <a:rPr lang="en-US" altLang="ko-KR" dirty="0" smtClean="0"/>
              <a:t>, repeat-y</a:t>
            </a:r>
            <a:r>
              <a:rPr lang="ko-KR" altLang="en-US" dirty="0"/>
              <a:t>를 입력하면 </a:t>
            </a: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ko-KR" altLang="en-US" dirty="0" smtClean="0"/>
              <a:t>방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향으로만 </a:t>
            </a:r>
            <a:r>
              <a:rPr lang="ko-KR" altLang="en-US" dirty="0"/>
              <a:t>이미지가 </a:t>
            </a:r>
            <a:r>
              <a:rPr lang="ko-KR" altLang="en-US" dirty="0" smtClean="0"/>
              <a:t>반복됨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1" y="2564904"/>
            <a:ext cx="55816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0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background-attachment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배경 이미지를 화면에 고정하는 </a:t>
            </a:r>
            <a:r>
              <a:rPr lang="ko-KR" altLang="en-US" dirty="0" smtClean="0"/>
              <a:t>속성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776864" cy="211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6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background-position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background-position </a:t>
            </a:r>
            <a:r>
              <a:rPr lang="en-US" altLang="ko-KR" dirty="0"/>
              <a:t>: </a:t>
            </a:r>
            <a:r>
              <a:rPr lang="ko-KR" altLang="en-US" dirty="0"/>
              <a:t>키워드</a:t>
            </a:r>
            <a:r>
              <a:rPr lang="en-US" altLang="ko-KR" dirty="0"/>
              <a:t>;</a:t>
            </a:r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background-position </a:t>
            </a:r>
            <a:r>
              <a:rPr lang="en-US" altLang="ko-KR" dirty="0"/>
              <a:t>: X</a:t>
            </a:r>
            <a:r>
              <a:rPr lang="ko-KR" altLang="en-US" dirty="0"/>
              <a:t>축 위치</a:t>
            </a:r>
            <a:r>
              <a:rPr lang="en-US" altLang="ko-KR" dirty="0"/>
              <a:t>;</a:t>
            </a:r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background-position </a:t>
            </a:r>
            <a:r>
              <a:rPr lang="en-US" altLang="ko-KR" dirty="0"/>
              <a:t>: X</a:t>
            </a:r>
            <a:r>
              <a:rPr lang="ko-KR" altLang="en-US" dirty="0"/>
              <a:t>축 위치 </a:t>
            </a:r>
            <a:r>
              <a:rPr lang="en-US" altLang="ko-KR" dirty="0"/>
              <a:t>Y</a:t>
            </a:r>
            <a:r>
              <a:rPr lang="ko-KR" altLang="en-US" dirty="0"/>
              <a:t>축 위치</a:t>
            </a:r>
            <a:r>
              <a:rPr lang="en-US" altLang="ko-KR" dirty="0"/>
              <a:t>;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780929"/>
            <a:ext cx="7632848" cy="263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5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6-6] </a:t>
            </a:r>
            <a:r>
              <a:rPr lang="ko-KR" altLang="en-US" dirty="0"/>
              <a:t>배경 이미지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1 </a:t>
            </a:r>
            <a:r>
              <a:rPr lang="ko-KR" altLang="en-US" dirty="0"/>
              <a:t>배경 이미지 반복 </a:t>
            </a:r>
            <a:r>
              <a:rPr lang="ko-KR" altLang="en-US" dirty="0" smtClean="0"/>
              <a:t>없애기 </a:t>
            </a:r>
            <a:r>
              <a:rPr lang="en-US" altLang="ko-KR" dirty="0"/>
              <a:t>: background-repeat </a:t>
            </a:r>
            <a:r>
              <a:rPr lang="ko-KR" altLang="en-US" dirty="0"/>
              <a:t>속성에 </a:t>
            </a:r>
            <a:r>
              <a:rPr lang="en-US" altLang="ko-KR" dirty="0"/>
              <a:t>no-repeat </a:t>
            </a:r>
            <a:r>
              <a:rPr lang="ko-KR" altLang="en-US" dirty="0" smtClean="0"/>
              <a:t>키워드 입력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45" y="1812212"/>
            <a:ext cx="7722668" cy="46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93" y="4511276"/>
            <a:ext cx="4349020" cy="201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2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</a:t>
            </a:r>
            <a:r>
              <a:rPr lang="ko-KR" altLang="en-US" dirty="0"/>
              <a:t>스크롤이 가능한 분량의 텍스트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ko-KR" altLang="en-US" dirty="0"/>
              <a:t>태그 내부에 </a:t>
            </a:r>
            <a:r>
              <a:rPr lang="ko-KR" altLang="en-US" dirty="0" smtClean="0"/>
              <a:t>글을 입력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결과 </a:t>
            </a:r>
            <a:r>
              <a:rPr lang="ko-KR" altLang="en-US" dirty="0"/>
              <a:t>화면에서 스크롤을 내리면 배경 이미지가 위로 올라가 </a:t>
            </a:r>
            <a:r>
              <a:rPr lang="ko-KR" altLang="en-US" dirty="0" smtClean="0"/>
              <a:t>사라짐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76" y="1891076"/>
            <a:ext cx="6114988" cy="49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76" y="1724958"/>
            <a:ext cx="1447601" cy="16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8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1155700"/>
            <a:ext cx="54578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8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3 </a:t>
            </a:r>
            <a:r>
              <a:rPr lang="ko-KR" altLang="en-US" dirty="0"/>
              <a:t>배경 이미지 화면에 </a:t>
            </a:r>
            <a:r>
              <a:rPr lang="ko-KR" altLang="en-US" dirty="0" smtClean="0"/>
              <a:t>고정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background-attachment </a:t>
            </a:r>
            <a:r>
              <a:rPr lang="ko-KR" altLang="en-US" dirty="0"/>
              <a:t>속성 값에 </a:t>
            </a:r>
            <a:r>
              <a:rPr lang="en-US" altLang="ko-KR" dirty="0"/>
              <a:t>fixed</a:t>
            </a:r>
            <a:r>
              <a:rPr lang="ko-KR" altLang="en-US" dirty="0"/>
              <a:t>를 </a:t>
            </a:r>
            <a:r>
              <a:rPr lang="ko-KR" altLang="en-US" dirty="0" smtClean="0"/>
              <a:t>입력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20" y="1509762"/>
            <a:ext cx="757563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416156"/>
            <a:ext cx="4466629" cy="2097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6-1] </a:t>
            </a:r>
            <a:r>
              <a:rPr lang="ko-KR" altLang="en-US" dirty="0"/>
              <a:t>다양한 크기의 단위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1. </a:t>
            </a:r>
            <a:r>
              <a:rPr lang="en-US" altLang="ko-KR" dirty="0"/>
              <a:t>HTML </a:t>
            </a:r>
            <a:r>
              <a:rPr lang="ko-KR" altLang="en-US" dirty="0"/>
              <a:t>페이지 만들기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CSS3 </a:t>
            </a:r>
            <a:r>
              <a:rPr lang="ko-KR" altLang="en-US" dirty="0"/>
              <a:t>단위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66123"/>
            <a:ext cx="7380951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312" y="5516908"/>
            <a:ext cx="3751640" cy="119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0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4 </a:t>
            </a:r>
            <a:r>
              <a:rPr lang="ko-KR" altLang="en-US" dirty="0"/>
              <a:t>배경 이미지 아래쪽에 </a:t>
            </a:r>
            <a:r>
              <a:rPr lang="ko-KR" altLang="en-US" dirty="0" smtClean="0"/>
              <a:t>배치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05" y="1340768"/>
            <a:ext cx="7612035" cy="317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562" y="4005064"/>
            <a:ext cx="5339878" cy="247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8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5 </a:t>
            </a:r>
            <a:r>
              <a:rPr lang="ko-KR" altLang="en-US" dirty="0"/>
              <a:t>배경 이미지 위치 </a:t>
            </a:r>
            <a:r>
              <a:rPr lang="ko-KR" altLang="en-US" dirty="0" smtClean="0"/>
              <a:t>조절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배경 속성</a:t>
            </a:r>
            <a:endParaRPr lang="ko-KR" altLang="en-US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29" y="1414056"/>
            <a:ext cx="7577428" cy="3121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167" y="4077072"/>
            <a:ext cx="5056609" cy="23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94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font-size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글자 크기를 지정하는 </a:t>
            </a:r>
            <a:r>
              <a:rPr lang="ko-KR" altLang="en-US" dirty="0" smtClean="0"/>
              <a:t>속성</a:t>
            </a:r>
            <a:r>
              <a:rPr lang="en-US" altLang="ko-KR" dirty="0"/>
              <a:t>	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71662"/>
            <a:ext cx="50768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11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font-family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글꼴을 </a:t>
            </a:r>
            <a:r>
              <a:rPr lang="ko-KR" altLang="en-US" dirty="0" smtClean="0"/>
              <a:t>지정 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marL="357187" lvl="1" indent="0">
              <a:spcAft>
                <a:spcPts val="200"/>
              </a:spcAft>
              <a:buNone/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66900"/>
            <a:ext cx="5237385" cy="2722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05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generic-family </a:t>
            </a:r>
            <a:r>
              <a:rPr lang="ko-KR" altLang="en-US" dirty="0" smtClean="0"/>
              <a:t>글꼴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다국적 사용자 대상용 글꼴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25536"/>
            <a:ext cx="69627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6-7] </a:t>
            </a:r>
            <a:r>
              <a:rPr lang="ko-KR" altLang="en-US" dirty="0"/>
              <a:t>글자 속성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1 </a:t>
            </a:r>
            <a:r>
              <a:rPr lang="ko-KR" altLang="en-US" dirty="0"/>
              <a:t>글자 크기 </a:t>
            </a:r>
            <a:r>
              <a:rPr lang="ko-KR" altLang="en-US" dirty="0" smtClean="0"/>
              <a:t>조절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11" y="1783938"/>
            <a:ext cx="6984776" cy="491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54" y="3247237"/>
            <a:ext cx="2611981" cy="335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71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</a:t>
            </a:r>
            <a:r>
              <a:rPr lang="ko-KR" altLang="en-US" dirty="0"/>
              <a:t>글꼴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smtClean="0"/>
              <a:t>지정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1" y="1396189"/>
            <a:ext cx="7605549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21" y="4375468"/>
            <a:ext cx="2943398" cy="112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89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3 </a:t>
            </a:r>
            <a:r>
              <a:rPr lang="ko-KR" altLang="en-US" dirty="0"/>
              <a:t>글꼴 여러 개 </a:t>
            </a:r>
            <a:r>
              <a:rPr lang="ko-KR" altLang="en-US" dirty="0" smtClean="0"/>
              <a:t>지정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71777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6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4 </a:t>
            </a:r>
            <a:r>
              <a:rPr lang="ko-KR" altLang="en-US" dirty="0"/>
              <a:t>웹 브라우저 고유 글꼴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ko-KR" altLang="en-US" dirty="0"/>
              <a:t>코드를 </a:t>
            </a:r>
            <a:r>
              <a:rPr lang="ko-KR" altLang="en-US" dirty="0" smtClean="0"/>
              <a:t>실행하면 </a:t>
            </a:r>
            <a:r>
              <a:rPr lang="ko-KR" altLang="en-US" dirty="0"/>
              <a:t>웹 브라우저는 </a:t>
            </a:r>
            <a:r>
              <a:rPr lang="ko-KR" altLang="en-US" dirty="0" smtClean="0"/>
              <a:t>‘</a:t>
            </a:r>
            <a:r>
              <a:rPr lang="ko-KR" altLang="en-US" dirty="0"/>
              <a:t>없는 글꼴’이 있는지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 </a:t>
            </a:r>
          </a:p>
          <a:p>
            <a:pPr lvl="3">
              <a:spcAft>
                <a:spcPts val="200"/>
              </a:spcAft>
            </a:pPr>
            <a:r>
              <a:rPr lang="ko-KR" altLang="en-US" dirty="0" smtClean="0"/>
              <a:t>사용자의 </a:t>
            </a:r>
            <a:r>
              <a:rPr lang="ko-KR" altLang="en-US" dirty="0"/>
              <a:t>컴퓨터에 설치되어 있지 </a:t>
            </a:r>
            <a:r>
              <a:rPr lang="ko-KR" altLang="en-US" dirty="0" smtClean="0"/>
              <a:t>않으면 사용자의 </a:t>
            </a:r>
            <a:r>
              <a:rPr lang="ko-KR" altLang="en-US" dirty="0"/>
              <a:t>웹 브라우저에 설정된 고유의 글꼴을 </a:t>
            </a:r>
            <a:r>
              <a:rPr lang="ko-KR" altLang="en-US" dirty="0" smtClean="0"/>
              <a:t>출력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7759944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0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font-style</a:t>
            </a:r>
            <a:r>
              <a:rPr lang="ko-KR" altLang="en-US" dirty="0"/>
              <a:t>과 </a:t>
            </a:r>
            <a:r>
              <a:rPr lang="en-US" altLang="ko-KR" dirty="0"/>
              <a:t>font-weight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글자의 두께와 기울기를 조절하는 </a:t>
            </a:r>
            <a:r>
              <a:rPr lang="ko-KR" altLang="en-US" dirty="0" smtClean="0"/>
              <a:t>속성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866900"/>
            <a:ext cx="76676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3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 smtClean="0"/>
              <a:t>2. % </a:t>
            </a:r>
            <a:r>
              <a:rPr lang="ko-KR" altLang="en-US" dirty="0"/>
              <a:t>단위 </a:t>
            </a:r>
            <a:r>
              <a:rPr lang="ko-KR" altLang="en-US" dirty="0" smtClean="0"/>
              <a:t>적용 </a:t>
            </a:r>
            <a:r>
              <a:rPr lang="en-US" altLang="ko-KR" dirty="0" smtClean="0"/>
              <a:t>: % </a:t>
            </a:r>
            <a:r>
              <a:rPr lang="ko-KR" altLang="en-US" dirty="0"/>
              <a:t>단위는 기본으로 설정된 크기를 기준으로 상대적인 크기를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. 100</a:t>
            </a:r>
            <a:r>
              <a:rPr lang="en-US" altLang="ko-KR" dirty="0"/>
              <a:t>%</a:t>
            </a:r>
            <a:r>
              <a:rPr lang="ko-KR" altLang="en-US" dirty="0"/>
              <a:t>가 </a:t>
            </a:r>
            <a:r>
              <a:rPr lang="ko-KR" altLang="en-US" dirty="0" smtClean="0"/>
              <a:t>초기에 </a:t>
            </a:r>
            <a:r>
              <a:rPr lang="ko-KR" altLang="en-US" dirty="0"/>
              <a:t>설정된 </a:t>
            </a:r>
            <a:r>
              <a:rPr lang="ko-KR" altLang="en-US" dirty="0" smtClean="0"/>
              <a:t>크기임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CSS3 </a:t>
            </a:r>
            <a:r>
              <a:rPr lang="ko-KR" altLang="en-US" dirty="0"/>
              <a:t>단위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45" y="1792572"/>
            <a:ext cx="7488832" cy="365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5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6-8] </a:t>
            </a:r>
            <a:r>
              <a:rPr lang="ko-KR" altLang="en-US" dirty="0"/>
              <a:t>글자 두께와 기울기 조정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72404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33" y="5805264"/>
            <a:ext cx="4677320" cy="56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3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text-align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정렬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66900"/>
            <a:ext cx="62103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7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6-9] </a:t>
            </a:r>
            <a:r>
              <a:rPr lang="ko-KR" altLang="en-US" dirty="0"/>
              <a:t>글자 정렬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10" y="1382334"/>
            <a:ext cx="676351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3541"/>
            <a:ext cx="4187517" cy="14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90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line-height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6-10] </a:t>
            </a:r>
            <a:r>
              <a:rPr lang="ko-KR" altLang="en-US" dirty="0"/>
              <a:t>글자를 수직 중앙 </a:t>
            </a:r>
            <a:r>
              <a:rPr lang="ko-KR" altLang="en-US" dirty="0" smtClean="0"/>
              <a:t>정렬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1 </a:t>
            </a:r>
            <a:r>
              <a:rPr lang="ko-KR" altLang="en-US" dirty="0"/>
              <a:t>간단한 버튼 만들기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27" y="2246829"/>
            <a:ext cx="7845272" cy="400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7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704856" cy="417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00" y="5301209"/>
            <a:ext cx="2165939" cy="116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4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</a:t>
            </a:r>
            <a:r>
              <a:rPr lang="ko-KR" altLang="en-US" dirty="0"/>
              <a:t>글자를 수직 중앙 </a:t>
            </a:r>
            <a:r>
              <a:rPr lang="ko-KR" altLang="en-US" dirty="0" smtClean="0"/>
              <a:t>정렬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5"/>
            <a:ext cx="7968449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text-decoration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속성이 적용된 </a:t>
            </a:r>
            <a:r>
              <a:rPr lang="en-US" altLang="ko-KR" dirty="0"/>
              <a:t>a 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밑줄이 생김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text-decoration </a:t>
            </a:r>
            <a:r>
              <a:rPr lang="ko-KR" altLang="en-US" dirty="0"/>
              <a:t>속성을 적용해서 밑줄을 </a:t>
            </a:r>
            <a:r>
              <a:rPr lang="ko-KR" altLang="en-US" dirty="0" smtClean="0"/>
              <a:t>제거함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47815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89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6-11] </a:t>
            </a:r>
            <a:r>
              <a:rPr lang="ko-KR" altLang="en-US" dirty="0"/>
              <a:t>링크의 밑줄 제거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글자 속성</a:t>
            </a:r>
            <a:endParaRPr lang="ko-KR" altLang="en-US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20" y="1548974"/>
            <a:ext cx="7776864" cy="476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0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ko-KR" altLang="en-US" dirty="0"/>
              <a:t>절대 위치 좌표 </a:t>
            </a:r>
            <a:r>
              <a:rPr lang="en-US" altLang="ko-KR" dirty="0"/>
              <a:t>: </a:t>
            </a:r>
            <a:r>
              <a:rPr lang="ko-KR" altLang="en-US" dirty="0"/>
              <a:t>요소의 </a:t>
            </a:r>
            <a:r>
              <a:rPr lang="en-US" altLang="ko-KR" dirty="0"/>
              <a:t>X </a:t>
            </a:r>
            <a:r>
              <a:rPr lang="ko-KR" altLang="en-US" dirty="0"/>
              <a:t>좌표와 </a:t>
            </a:r>
            <a:r>
              <a:rPr lang="en-US" altLang="ko-KR" dirty="0"/>
              <a:t>Y </a:t>
            </a:r>
            <a:r>
              <a:rPr lang="ko-KR" altLang="en-US" dirty="0"/>
              <a:t>좌표를 설정해 절대 위치를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상대 </a:t>
            </a:r>
            <a:r>
              <a:rPr lang="ko-KR" altLang="en-US" dirty="0"/>
              <a:t>위치 좌표 </a:t>
            </a:r>
            <a:r>
              <a:rPr lang="en-US" altLang="ko-KR" dirty="0"/>
              <a:t>: </a:t>
            </a:r>
            <a:r>
              <a:rPr lang="ko-KR" altLang="en-US" dirty="0"/>
              <a:t>요소를 입력한 순서에 따른 상대 위치를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en-US" altLang="ko-KR" dirty="0"/>
              <a:t>position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위치 속성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0" y="2088558"/>
            <a:ext cx="3065901" cy="219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0" y="4500809"/>
            <a:ext cx="5296239" cy="211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7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>
          <a:xfrm>
            <a:off x="323528" y="955284"/>
            <a:ext cx="8686800" cy="5715000"/>
          </a:xfrm>
        </p:spPr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6-12] </a:t>
            </a:r>
            <a:r>
              <a:rPr lang="en-US" altLang="ko-KR" dirty="0"/>
              <a:t>position </a:t>
            </a:r>
            <a:r>
              <a:rPr lang="ko-KR" altLang="en-US" dirty="0" smtClean="0"/>
              <a:t>속성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/>
              <a:t>1 absolute </a:t>
            </a:r>
            <a:r>
              <a:rPr lang="ko-KR" altLang="en-US" dirty="0"/>
              <a:t>키워드 </a:t>
            </a:r>
            <a:r>
              <a:rPr lang="ko-KR" altLang="en-US" dirty="0" smtClean="0"/>
              <a:t>적용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위치 속성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05" y="1803259"/>
            <a:ext cx="6627266" cy="4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8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 smtClean="0"/>
              <a:t>3. </a:t>
            </a:r>
            <a:r>
              <a:rPr lang="en-US" altLang="ko-KR" dirty="0" err="1"/>
              <a:t>em</a:t>
            </a:r>
            <a:r>
              <a:rPr lang="en-US" altLang="ko-KR" dirty="0"/>
              <a:t> </a:t>
            </a:r>
            <a:r>
              <a:rPr lang="ko-KR" altLang="en-US" dirty="0"/>
              <a:t>단위 </a:t>
            </a:r>
            <a:r>
              <a:rPr lang="ko-KR" altLang="en-US" dirty="0" smtClean="0"/>
              <a:t>적용 </a:t>
            </a:r>
            <a:r>
              <a:rPr lang="en-US" altLang="ko-KR" dirty="0"/>
              <a:t>:</a:t>
            </a:r>
            <a:r>
              <a:rPr lang="ko-KR" altLang="en-US" dirty="0" smtClean="0"/>
              <a:t> 배수를 </a:t>
            </a:r>
            <a:r>
              <a:rPr lang="ko-KR" altLang="en-US" dirty="0"/>
              <a:t>나타내는 </a:t>
            </a:r>
            <a:r>
              <a:rPr lang="ko-KR" altLang="en-US" dirty="0" smtClean="0"/>
              <a:t>단위</a:t>
            </a:r>
            <a:r>
              <a:rPr lang="en-US" altLang="ko-KR" dirty="0" smtClean="0"/>
              <a:t>. </a:t>
            </a:r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 smtClean="0"/>
              <a:t>                         1</a:t>
            </a:r>
            <a:r>
              <a:rPr lang="ko-KR" altLang="en-US" dirty="0"/>
              <a:t>배</a:t>
            </a:r>
            <a:r>
              <a:rPr lang="en-US" altLang="ko-KR" dirty="0"/>
              <a:t>=1em=100%</a:t>
            </a:r>
            <a:r>
              <a:rPr lang="ko-KR" altLang="en-US" dirty="0"/>
              <a:t>이고</a:t>
            </a:r>
            <a:r>
              <a:rPr lang="en-US" altLang="ko-KR" dirty="0"/>
              <a:t>, 1.5</a:t>
            </a:r>
            <a:r>
              <a:rPr lang="ko-KR" altLang="en-US" dirty="0"/>
              <a:t>배</a:t>
            </a:r>
            <a:r>
              <a:rPr lang="en-US" altLang="ko-KR" dirty="0"/>
              <a:t>=1.5em=150%</a:t>
            </a:r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4. </a:t>
            </a:r>
            <a:r>
              <a:rPr lang="en-US" altLang="ko-KR" dirty="0" err="1" smtClean="0"/>
              <a:t>px</a:t>
            </a:r>
            <a:r>
              <a:rPr lang="en-US" altLang="ko-KR" dirty="0" smtClean="0"/>
              <a:t> </a:t>
            </a:r>
            <a:r>
              <a:rPr lang="ko-KR" altLang="en-US" dirty="0"/>
              <a:t>단위 </a:t>
            </a:r>
            <a:r>
              <a:rPr lang="ko-KR" altLang="en-US" dirty="0" smtClean="0"/>
              <a:t>적용 </a:t>
            </a:r>
            <a:r>
              <a:rPr lang="en-US" altLang="ko-KR" dirty="0" smtClean="0"/>
              <a:t>: </a:t>
            </a:r>
            <a:r>
              <a:rPr lang="ko-KR" altLang="en-US" dirty="0"/>
              <a:t>크기를 절대적으로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 smtClean="0"/>
              <a:t>                          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CSS3 </a:t>
            </a:r>
            <a:r>
              <a:rPr lang="ko-KR" altLang="en-US" dirty="0"/>
              <a:t>단위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75980"/>
            <a:ext cx="7381445" cy="207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93" y="4358411"/>
            <a:ext cx="7381445" cy="20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1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left</a:t>
            </a:r>
            <a:r>
              <a:rPr lang="ko-KR" altLang="en-US" dirty="0"/>
              <a:t>와 </a:t>
            </a:r>
            <a:r>
              <a:rPr lang="en-US" altLang="ko-KR" dirty="0"/>
              <a:t>top </a:t>
            </a:r>
            <a:r>
              <a:rPr lang="ko-KR" altLang="en-US" dirty="0"/>
              <a:t>속성 </a:t>
            </a:r>
            <a:r>
              <a:rPr lang="ko-KR" altLang="en-US" dirty="0" smtClean="0"/>
              <a:t>적용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위치 속성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6161682" cy="345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88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위치 속성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4984" cy="508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27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z-index </a:t>
            </a:r>
            <a:r>
              <a:rPr lang="ko-KR" altLang="en-US" dirty="0"/>
              <a:t>속성 </a:t>
            </a:r>
            <a:r>
              <a:rPr lang="en-US" altLang="ko-KR" b="0" dirty="0" smtClean="0"/>
              <a:t>: </a:t>
            </a:r>
            <a:r>
              <a:rPr lang="ko-KR" altLang="en-US" b="0" dirty="0" smtClean="0"/>
              <a:t>숫자가 </a:t>
            </a:r>
            <a:r>
              <a:rPr lang="ko-KR" altLang="en-US" b="0" dirty="0"/>
              <a:t>클수록 앞에 </a:t>
            </a:r>
            <a:r>
              <a:rPr lang="ko-KR" altLang="en-US" b="0" dirty="0" smtClean="0"/>
              <a:t>위치</a:t>
            </a:r>
            <a:endParaRPr lang="en-US" altLang="ko-KR" b="0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6-13] </a:t>
            </a:r>
            <a:r>
              <a:rPr lang="en-US" altLang="ko-KR" dirty="0"/>
              <a:t>z-index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위치 속성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8" y="1818406"/>
            <a:ext cx="4372843" cy="4936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47" y="1988840"/>
            <a:ext cx="2795190" cy="215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921" y="4143972"/>
            <a:ext cx="2302371" cy="100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84" y="5301208"/>
            <a:ext cx="1368808" cy="130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7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위치 속성 </a:t>
            </a:r>
            <a:r>
              <a:rPr lang="ko-KR" altLang="en-US" dirty="0" smtClean="0"/>
              <a:t>공식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6-14] </a:t>
            </a:r>
            <a:r>
              <a:rPr lang="ko-KR" altLang="en-US" dirty="0"/>
              <a:t>위치 조절 </a:t>
            </a:r>
            <a:r>
              <a:rPr lang="ko-KR" altLang="en-US" dirty="0" smtClean="0"/>
              <a:t>응용 </a:t>
            </a:r>
            <a:r>
              <a:rPr lang="en-US" altLang="ko-KR" dirty="0" smtClean="0"/>
              <a:t>-  </a:t>
            </a:r>
            <a:r>
              <a:rPr lang="en-US" altLang="ko-KR" dirty="0"/>
              <a:t>HTML </a:t>
            </a:r>
            <a:r>
              <a:rPr lang="ko-KR" altLang="en-US" dirty="0"/>
              <a:t>페이지 </a:t>
            </a:r>
            <a:r>
              <a:rPr lang="ko-KR" altLang="en-US" dirty="0" smtClean="0"/>
              <a:t>만들기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위치 속성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49" y="1772816"/>
            <a:ext cx="7618842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7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위치 속성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80" y="1050926"/>
            <a:ext cx="7629475" cy="518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3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</a:t>
            </a:r>
            <a:r>
              <a:rPr lang="ko-KR" altLang="en-US" dirty="0"/>
              <a:t>문제 </a:t>
            </a:r>
            <a:r>
              <a:rPr lang="ko-KR" altLang="en-US" dirty="0" smtClean="0"/>
              <a:t>파악하기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❶ </a:t>
            </a:r>
            <a:r>
              <a:rPr lang="en-US" altLang="ko-KR" dirty="0"/>
              <a:t>h1 </a:t>
            </a:r>
            <a:r>
              <a:rPr lang="ko-KR" altLang="en-US" dirty="0"/>
              <a:t>태그 </a:t>
            </a:r>
            <a:r>
              <a:rPr lang="en-US" altLang="ko-KR" dirty="0"/>
              <a:t>2</a:t>
            </a:r>
            <a:r>
              <a:rPr lang="ko-KR" altLang="en-US" dirty="0"/>
              <a:t>개가 붙어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(</a:t>
            </a:r>
            <a:r>
              <a:rPr lang="en-US" altLang="ko-KR" dirty="0"/>
              <a:t>div </a:t>
            </a:r>
            <a:r>
              <a:rPr lang="ko-KR" altLang="en-US" dirty="0"/>
              <a:t>태그가 영역을 차지하지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 smtClean="0"/>
              <a:t>	❷ </a:t>
            </a:r>
            <a:r>
              <a:rPr lang="ko-KR" altLang="en-US" dirty="0"/>
              <a:t>색상이 적용된 상자가 자신의 부모를 기준으로 위치를 잡지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3 </a:t>
            </a:r>
            <a:r>
              <a:rPr lang="ko-KR" altLang="en-US" dirty="0"/>
              <a:t>문제 </a:t>
            </a:r>
            <a:r>
              <a:rPr lang="ko-KR" altLang="en-US" dirty="0" smtClean="0"/>
              <a:t>해결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>
                <a:sym typeface="Wingdings" panose="05000000000000000000" pitchFamily="2" charset="2"/>
              </a:rPr>
              <a:t>     </a:t>
            </a:r>
            <a:r>
              <a:rPr lang="en-US" altLang="ko-KR" dirty="0" smtClean="0">
                <a:sym typeface="Wingdings" panose="05000000000000000000" pitchFamily="2" charset="2"/>
              </a:rPr>
              <a:t>❶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부모에게 </a:t>
            </a:r>
            <a:r>
              <a:rPr lang="en-US" altLang="ko-KR" dirty="0"/>
              <a:t>height </a:t>
            </a:r>
            <a:r>
              <a:rPr lang="ko-KR" altLang="en-US" dirty="0"/>
              <a:t>속성을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위치 속성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2" y="3356992"/>
            <a:ext cx="7632849" cy="164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28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 smtClean="0"/>
              <a:t>     ❷ </a:t>
            </a:r>
            <a:r>
              <a:rPr lang="ko-KR" altLang="en-US" dirty="0" smtClean="0"/>
              <a:t>부모의 </a:t>
            </a:r>
            <a:r>
              <a:rPr lang="en-US" altLang="ko-KR" dirty="0"/>
              <a:t>position </a:t>
            </a:r>
            <a:r>
              <a:rPr lang="ko-KR" altLang="en-US" dirty="0"/>
              <a:t>속성에 </a:t>
            </a:r>
            <a:r>
              <a:rPr lang="en-US" altLang="ko-KR" dirty="0"/>
              <a:t>relative </a:t>
            </a:r>
            <a:r>
              <a:rPr lang="ko-KR" altLang="en-US" dirty="0"/>
              <a:t>키워드를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위치 속성</a:t>
            </a:r>
            <a:endParaRPr lang="ko-KR" altLang="en-US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484784"/>
            <a:ext cx="7632849" cy="2175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872377"/>
            <a:ext cx="4143350" cy="250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2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overflow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내부의 요소가 부모의 범위를 벗어날 때 요소를 처리하는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6-15] </a:t>
            </a:r>
            <a:r>
              <a:rPr lang="en-US" altLang="ko-KR" dirty="0"/>
              <a:t>overflow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1 hidden </a:t>
            </a:r>
            <a:r>
              <a:rPr lang="ko-KR" altLang="en-US" dirty="0"/>
              <a:t>키워드 </a:t>
            </a:r>
            <a:r>
              <a:rPr lang="ko-KR" altLang="en-US" dirty="0" smtClean="0"/>
              <a:t>적용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위치 속성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7"/>
            <a:ext cx="4608512" cy="138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370787" cy="22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14" y="4653136"/>
            <a:ext cx="3042840" cy="1594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95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scroll </a:t>
            </a:r>
            <a:r>
              <a:rPr lang="ko-KR" altLang="en-US" dirty="0"/>
              <a:t>키워드 </a:t>
            </a:r>
            <a:r>
              <a:rPr lang="ko-KR" altLang="en-US" dirty="0" smtClean="0"/>
              <a:t>적용 </a:t>
            </a:r>
            <a:r>
              <a:rPr lang="en-US" altLang="ko-KR" dirty="0"/>
              <a:t>- overflow </a:t>
            </a:r>
            <a:r>
              <a:rPr lang="ko-KR" altLang="en-US" dirty="0"/>
              <a:t>속성에 </a:t>
            </a:r>
            <a:r>
              <a:rPr lang="en-US" altLang="ko-KR" dirty="0"/>
              <a:t>scroll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div </a:t>
            </a:r>
            <a:r>
              <a:rPr lang="ko-KR" altLang="en-US" dirty="0"/>
              <a:t>태그에 스크롤이 </a:t>
            </a:r>
            <a:r>
              <a:rPr lang="ko-KR" altLang="en-US" dirty="0" smtClean="0"/>
              <a:t>생김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/>
              <a:t>3 overflow-x</a:t>
            </a:r>
            <a:r>
              <a:rPr lang="ko-KR" altLang="en-US" dirty="0"/>
              <a:t>와 </a:t>
            </a:r>
            <a:r>
              <a:rPr lang="en-US" altLang="ko-KR" dirty="0"/>
              <a:t>overflow-y </a:t>
            </a:r>
            <a:r>
              <a:rPr lang="ko-KR" altLang="en-US" dirty="0"/>
              <a:t>속성 </a:t>
            </a:r>
            <a:r>
              <a:rPr lang="ko-KR" altLang="en-US" dirty="0" smtClean="0"/>
              <a:t>적용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위치 속성</a:t>
            </a:r>
            <a:endParaRPr lang="ko-KR" alt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05" y="1379409"/>
            <a:ext cx="7488832" cy="235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05" y="4304218"/>
            <a:ext cx="7488832" cy="23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3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float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en-US" altLang="ko-KR" dirty="0"/>
              <a:t>float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40768"/>
            <a:ext cx="47148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941168"/>
            <a:ext cx="44862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3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색상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RGB </a:t>
            </a:r>
            <a:r>
              <a:rPr lang="ko-KR" altLang="en-US" dirty="0" smtClean="0"/>
              <a:t>단위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R(</a:t>
            </a:r>
            <a:r>
              <a:rPr lang="ko-KR" altLang="en-US" dirty="0"/>
              <a:t>빨간색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G(</a:t>
            </a:r>
            <a:r>
              <a:rPr lang="ko-KR" altLang="en-US" dirty="0"/>
              <a:t>초록색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B(</a:t>
            </a:r>
            <a:r>
              <a:rPr lang="ko-KR" altLang="en-US" dirty="0"/>
              <a:t>파란색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조합해 </a:t>
            </a:r>
            <a:r>
              <a:rPr lang="ko-KR" altLang="en-US" dirty="0"/>
              <a:t>색상을 </a:t>
            </a:r>
            <a:r>
              <a:rPr lang="ko-KR" altLang="en-US" dirty="0" smtClean="0"/>
              <a:t>표현</a:t>
            </a:r>
            <a:r>
              <a:rPr lang="en-US" altLang="ko-KR" dirty="0" smtClean="0"/>
              <a:t>,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 </a:t>
            </a:r>
            <a:r>
              <a:rPr lang="ko-KR" altLang="en-US" dirty="0"/>
              <a:t>사이의 숫자를 </a:t>
            </a:r>
            <a:r>
              <a:rPr lang="ko-KR" altLang="en-US" dirty="0" smtClean="0"/>
              <a:t>입력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CSS3 </a:t>
            </a:r>
            <a:r>
              <a:rPr lang="ko-KR" altLang="en-US" dirty="0"/>
              <a:t>단위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0" y="1393343"/>
            <a:ext cx="6958650" cy="151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1" y="2931961"/>
            <a:ext cx="5158449" cy="162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1" y="5301208"/>
            <a:ext cx="6958649" cy="1077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57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6-16] </a:t>
            </a:r>
            <a:r>
              <a:rPr lang="en-US" altLang="ko-KR" dirty="0"/>
              <a:t>float </a:t>
            </a:r>
            <a:r>
              <a:rPr lang="ko-KR" altLang="en-US" dirty="0"/>
              <a:t>기본 </a:t>
            </a:r>
            <a:r>
              <a:rPr lang="ko-KR" altLang="en-US" dirty="0" smtClean="0"/>
              <a:t>속성</a:t>
            </a:r>
            <a:r>
              <a:rPr lang="en-US" altLang="ko-KR" dirty="0"/>
              <a:t>	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1 HTML </a:t>
            </a:r>
            <a:r>
              <a:rPr lang="ko-KR" altLang="en-US" dirty="0"/>
              <a:t>페이지 </a:t>
            </a:r>
            <a:r>
              <a:rPr lang="ko-KR" altLang="en-US" dirty="0" smtClean="0"/>
              <a:t>만들기 </a:t>
            </a:r>
            <a:r>
              <a:rPr lang="en-US" altLang="ko-KR" dirty="0"/>
              <a:t>- </a:t>
            </a:r>
            <a:r>
              <a:rPr lang="en-US" altLang="ko-KR" dirty="0" err="1"/>
              <a:t>img</a:t>
            </a:r>
            <a:r>
              <a:rPr lang="ko-KR" altLang="en-US" dirty="0"/>
              <a:t>는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형식 태그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p</a:t>
            </a:r>
            <a:r>
              <a:rPr lang="ko-KR" altLang="en-US" dirty="0"/>
              <a:t>는 블록 </a:t>
            </a:r>
            <a:r>
              <a:rPr lang="ko-KR" altLang="en-US" dirty="0" smtClean="0"/>
              <a:t>형식 태그여서 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</a:t>
            </a:r>
            <a:r>
              <a:rPr lang="ko-KR" altLang="en-US" dirty="0" smtClean="0"/>
              <a:t>이미지와 </a:t>
            </a:r>
            <a:r>
              <a:rPr lang="ko-KR" altLang="en-US" dirty="0"/>
              <a:t>글자가 </a:t>
            </a:r>
            <a:r>
              <a:rPr lang="ko-KR" altLang="en-US" dirty="0" smtClean="0"/>
              <a:t>분리됨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en-US" altLang="ko-KR" dirty="0"/>
              <a:t>float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91573"/>
            <a:ext cx="774705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580012"/>
            <a:ext cx="3844230" cy="124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8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태그에 </a:t>
            </a:r>
            <a:r>
              <a:rPr lang="en-US" altLang="ko-KR" dirty="0"/>
              <a:t>float </a:t>
            </a:r>
            <a:r>
              <a:rPr lang="ko-KR" altLang="en-US" dirty="0"/>
              <a:t>속성 </a:t>
            </a:r>
            <a:r>
              <a:rPr lang="ko-KR" altLang="en-US" dirty="0" smtClean="0"/>
              <a:t>적용 </a:t>
            </a:r>
            <a:r>
              <a:rPr lang="en-US" altLang="ko-KR" dirty="0" smtClean="0"/>
              <a:t>- </a:t>
            </a:r>
            <a:r>
              <a:rPr lang="ko-KR" altLang="en-US" dirty="0"/>
              <a:t>이미지와 글이 어우러진 형태로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en-US" altLang="ko-KR" dirty="0"/>
              <a:t>float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6347"/>
            <a:ext cx="7560840" cy="186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6"/>
            <a:ext cx="5825922" cy="147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5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6-17] </a:t>
            </a:r>
            <a:r>
              <a:rPr lang="ko-KR" altLang="en-US" dirty="0"/>
              <a:t>수평 </a:t>
            </a:r>
            <a:r>
              <a:rPr lang="ko-KR" altLang="en-US" dirty="0" smtClean="0"/>
              <a:t>정렬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1 float </a:t>
            </a:r>
            <a:r>
              <a:rPr lang="ko-KR" altLang="en-US" dirty="0"/>
              <a:t>속성을 적용할 대상 만들기</a:t>
            </a:r>
            <a:r>
              <a:rPr lang="en-US" altLang="ko-KR" dirty="0" smtClean="0"/>
              <a:t>	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en-US" altLang="ko-KR" dirty="0"/>
              <a:t>float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78" y="1925221"/>
            <a:ext cx="7631289" cy="215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03" y="4103712"/>
            <a:ext cx="7623323" cy="167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13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float </a:t>
            </a:r>
            <a:r>
              <a:rPr lang="ko-KR" altLang="en-US" dirty="0"/>
              <a:t>속성이 </a:t>
            </a:r>
            <a:r>
              <a:rPr lang="en-US" altLang="ko-KR" dirty="0"/>
              <a:t>left </a:t>
            </a:r>
            <a:r>
              <a:rPr lang="ko-KR" altLang="en-US" dirty="0"/>
              <a:t>키워드일 때 </a:t>
            </a:r>
            <a:r>
              <a:rPr lang="ko-KR" altLang="en-US" dirty="0" smtClean="0"/>
              <a:t>확인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en-US" altLang="ko-KR" dirty="0"/>
              <a:t>float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85066"/>
            <a:ext cx="7632848" cy="314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653136"/>
            <a:ext cx="4209653" cy="185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9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3 float </a:t>
            </a:r>
            <a:r>
              <a:rPr lang="ko-KR" altLang="en-US" dirty="0"/>
              <a:t>속성이 </a:t>
            </a:r>
            <a:r>
              <a:rPr lang="en-US" altLang="ko-KR" dirty="0"/>
              <a:t>right </a:t>
            </a:r>
            <a:r>
              <a:rPr lang="ko-KR" altLang="en-US" dirty="0"/>
              <a:t>키워드일 때 </a:t>
            </a:r>
            <a:r>
              <a:rPr lang="ko-KR" altLang="en-US" dirty="0" smtClean="0"/>
              <a:t>확인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en-US" altLang="ko-KR" dirty="0"/>
              <a:t>float </a:t>
            </a:r>
            <a:r>
              <a:rPr lang="ko-KR" altLang="en-US" dirty="0"/>
              <a:t>속성</a:t>
            </a:r>
            <a:endParaRPr lang="ko-KR" altLang="en-US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7704856" cy="3146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592492"/>
            <a:ext cx="4646463" cy="204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8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text-shadow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글자에 그림자를 </a:t>
            </a:r>
            <a:r>
              <a:rPr lang="ko-KR" altLang="en-US" dirty="0" smtClean="0"/>
              <a:t>부여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>
              <a:spcAft>
                <a:spcPts val="200"/>
              </a:spcAft>
            </a:pPr>
            <a:r>
              <a:rPr lang="en-US" altLang="ko-KR" dirty="0"/>
              <a:t>box-shadow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박스에 그림자를 </a:t>
            </a:r>
            <a:r>
              <a:rPr lang="ko-KR" altLang="en-US" dirty="0" smtClean="0"/>
              <a:t>부여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en-US" altLang="ko-KR" dirty="0" smtClean="0"/>
              <a:t>. </a:t>
            </a:r>
            <a:r>
              <a:rPr lang="ko-KR" altLang="en-US" dirty="0"/>
              <a:t>그림자 속성</a:t>
            </a:r>
            <a:endParaRPr lang="ko-KR" altLang="en-US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5354736" cy="109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2" y="4797153"/>
            <a:ext cx="5760640" cy="117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5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6-18] </a:t>
            </a:r>
            <a:r>
              <a:rPr lang="ko-KR" altLang="en-US" dirty="0"/>
              <a:t>글자와 박스에 그림자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1 </a:t>
            </a:r>
            <a:r>
              <a:rPr lang="ko-KR" altLang="en-US" dirty="0"/>
              <a:t>글자에 그림자 만들기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en-US" altLang="ko-KR" dirty="0" smtClean="0"/>
              <a:t>. </a:t>
            </a:r>
            <a:r>
              <a:rPr lang="ko-KR" altLang="en-US" dirty="0"/>
              <a:t>그림자 속성</a:t>
            </a:r>
            <a:endParaRPr lang="ko-KR" altLang="en-US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785253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373216"/>
            <a:ext cx="39147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2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</a:t>
            </a:r>
            <a:r>
              <a:rPr lang="ko-KR" altLang="en-US" dirty="0"/>
              <a:t>박스에 그림자 만들기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en-US" altLang="ko-KR" dirty="0" smtClean="0"/>
              <a:t>. </a:t>
            </a:r>
            <a:r>
              <a:rPr lang="ko-KR" altLang="en-US" dirty="0"/>
              <a:t>그림자 속성</a:t>
            </a:r>
            <a:endParaRPr lang="ko-KR" altLang="en-US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06" y="1415719"/>
            <a:ext cx="8278223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4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3 </a:t>
            </a:r>
            <a:r>
              <a:rPr lang="ko-KR" altLang="en-US" dirty="0"/>
              <a:t>중첩 그림자 만들기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en-US" altLang="ko-KR" dirty="0" smtClean="0"/>
              <a:t>. </a:t>
            </a:r>
            <a:r>
              <a:rPr lang="ko-KR" altLang="en-US" dirty="0"/>
              <a:t>그림자 속성</a:t>
            </a:r>
            <a:endParaRPr lang="ko-KR" altLang="en-US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9" y="1426632"/>
            <a:ext cx="7704856" cy="316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87" y="4609138"/>
            <a:ext cx="3811314" cy="119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58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CSS3 </a:t>
            </a:r>
            <a:r>
              <a:rPr lang="en-US" altLang="ko-KR" dirty="0" smtClean="0"/>
              <a:t>Generator</a:t>
            </a:r>
            <a:r>
              <a:rPr lang="ko-KR" altLang="en-US" dirty="0" smtClean="0"/>
              <a:t> 사용 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CSS3 Generator </a:t>
            </a:r>
            <a:r>
              <a:rPr lang="ko-KR" altLang="en-US" dirty="0"/>
              <a:t>웹 사이트</a:t>
            </a:r>
            <a:r>
              <a:rPr lang="en-US" altLang="ko-KR" dirty="0"/>
              <a:t>(http</a:t>
            </a:r>
            <a:r>
              <a:rPr lang="en-US" altLang="ko-KR" dirty="0" smtClean="0"/>
              <a:t>://css3generator.com</a:t>
            </a:r>
            <a:r>
              <a:rPr lang="en-US" altLang="ko-KR" dirty="0"/>
              <a:t>/)</a:t>
            </a:r>
            <a:r>
              <a:rPr lang="ko-KR" altLang="en-US" dirty="0"/>
              <a:t>에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 smtClean="0"/>
              <a:t>   box-shadow</a:t>
            </a:r>
            <a:r>
              <a:rPr lang="ko-KR" altLang="en-US" dirty="0"/>
              <a:t>와 </a:t>
            </a:r>
            <a:r>
              <a:rPr lang="en-US" altLang="ko-KR" dirty="0"/>
              <a:t>text-shadow </a:t>
            </a:r>
            <a:r>
              <a:rPr lang="ko-KR" altLang="en-US" dirty="0"/>
              <a:t>속성을 쉽게 </a:t>
            </a:r>
            <a:r>
              <a:rPr lang="ko-KR" altLang="en-US" dirty="0" smtClean="0"/>
              <a:t>생성 가능함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en-US" altLang="ko-KR" dirty="0" smtClean="0"/>
              <a:t>. </a:t>
            </a:r>
            <a:r>
              <a:rPr lang="ko-KR" altLang="en-US" dirty="0"/>
              <a:t>그림자 속성</a:t>
            </a:r>
            <a:endParaRPr lang="ko-KR" alt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60284"/>
            <a:ext cx="6159400" cy="361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RGBA </a:t>
            </a:r>
            <a:r>
              <a:rPr lang="ko-KR" altLang="en-US" dirty="0"/>
              <a:t>색상 </a:t>
            </a:r>
            <a:r>
              <a:rPr lang="ko-KR" altLang="en-US" dirty="0" smtClean="0"/>
              <a:t>단위 </a:t>
            </a:r>
            <a:r>
              <a:rPr lang="en-US" altLang="ko-KR" dirty="0" smtClean="0"/>
              <a:t>: RGB </a:t>
            </a:r>
            <a:r>
              <a:rPr lang="ko-KR" altLang="en-US" dirty="0"/>
              <a:t>색상 단위에 알파 값을 추가한 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. </a:t>
            </a:r>
          </a:p>
          <a:p>
            <a:pPr marL="534987" lvl="2" indent="0">
              <a:spcAft>
                <a:spcPts val="200"/>
              </a:spcAft>
              <a:buNone/>
            </a:pPr>
            <a:r>
              <a:rPr lang="ko-KR" altLang="en-US" dirty="0" smtClean="0"/>
              <a:t>                         알파 </a:t>
            </a:r>
            <a:r>
              <a:rPr lang="ko-KR" altLang="en-US" dirty="0"/>
              <a:t>값은 투명도를 </a:t>
            </a:r>
            <a:r>
              <a:rPr lang="ko-KR" altLang="en-US" dirty="0" smtClean="0"/>
              <a:t>나타내며 </a:t>
            </a:r>
            <a:r>
              <a:rPr lang="en-US" altLang="ko-KR" dirty="0" smtClean="0"/>
              <a:t>0.0</a:t>
            </a:r>
            <a:r>
              <a:rPr lang="ko-KR" altLang="en-US" dirty="0"/>
              <a:t>부터 </a:t>
            </a:r>
            <a:r>
              <a:rPr lang="en-US" altLang="ko-KR" dirty="0"/>
              <a:t>1.0 </a:t>
            </a:r>
            <a:r>
              <a:rPr lang="ko-KR" altLang="en-US" dirty="0"/>
              <a:t>사이의 숫자를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. </a:t>
            </a:r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 smtClean="0"/>
              <a:t>                         0.0</a:t>
            </a:r>
            <a:r>
              <a:rPr lang="ko-KR" altLang="en-US" dirty="0"/>
              <a:t>은 완전 투명 </a:t>
            </a:r>
            <a:r>
              <a:rPr lang="ko-KR" altLang="en-US" dirty="0" smtClean="0"/>
              <a:t>상태</a:t>
            </a:r>
            <a:r>
              <a:rPr lang="en-US" altLang="ko-KR" dirty="0" smtClean="0"/>
              <a:t>, </a:t>
            </a:r>
            <a:r>
              <a:rPr lang="en-US" altLang="ko-KR" dirty="0"/>
              <a:t>1.0</a:t>
            </a:r>
            <a:r>
              <a:rPr lang="ko-KR" altLang="en-US" dirty="0"/>
              <a:t>은 완전 불투명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HEX </a:t>
            </a:r>
            <a:r>
              <a:rPr lang="ko-KR" altLang="en-US" dirty="0"/>
              <a:t>코드 </a:t>
            </a:r>
            <a:r>
              <a:rPr lang="ko-KR" altLang="en-US" dirty="0" smtClean="0"/>
              <a:t>단위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RGB </a:t>
            </a:r>
            <a:r>
              <a:rPr lang="ko-KR" altLang="en-US" dirty="0"/>
              <a:t>색상 단위를 짧게 입력하는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16</a:t>
            </a:r>
            <a:r>
              <a:rPr lang="ko-KR" altLang="en-US" dirty="0"/>
              <a:t>진수로 </a:t>
            </a:r>
            <a:r>
              <a:rPr lang="ko-KR" altLang="en-US" dirty="0" smtClean="0"/>
              <a:t>입력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CSS3 </a:t>
            </a:r>
            <a:r>
              <a:rPr lang="ko-KR" altLang="en-US" dirty="0"/>
              <a:t>단위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45125"/>
            <a:ext cx="7668344" cy="119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07791"/>
            <a:ext cx="3163044" cy="104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9058"/>
            <a:ext cx="7668344" cy="117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5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</a:t>
            </a:r>
            <a:r>
              <a:rPr lang="ko-KR" altLang="en-US" dirty="0"/>
              <a:t>가지 이상의 색상을 혼합하는 채색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/>
              <a:t>CSS3 </a:t>
            </a:r>
            <a:r>
              <a:rPr lang="ko-KR" altLang="en-US" dirty="0"/>
              <a:t>이전의 웹은 </a:t>
            </a:r>
            <a:r>
              <a:rPr lang="ko-KR" altLang="en-US" dirty="0" err="1"/>
              <a:t>그레이디언트를</a:t>
            </a:r>
            <a:r>
              <a:rPr lang="ko-KR" altLang="en-US" dirty="0"/>
              <a:t> 지원하지 </a:t>
            </a:r>
            <a:r>
              <a:rPr lang="ko-KR" altLang="en-US" dirty="0" smtClean="0"/>
              <a:t>않아 </a:t>
            </a:r>
            <a:r>
              <a:rPr lang="en-US" altLang="ko-KR" dirty="0"/>
              <a:t>background-image </a:t>
            </a:r>
            <a:r>
              <a:rPr lang="ko-KR" altLang="en-US" dirty="0" smtClean="0"/>
              <a:t>을 사용함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err="1"/>
              <a:t>그레이디언트</a:t>
            </a:r>
            <a:endParaRPr lang="ko-KR" altLang="en-US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45952"/>
            <a:ext cx="7728917" cy="7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20" y="3038517"/>
            <a:ext cx="7493382" cy="296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67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6-19] </a:t>
            </a:r>
            <a:r>
              <a:rPr lang="ko-KR" altLang="en-US" dirty="0" err="1"/>
              <a:t>그레이디언트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1 </a:t>
            </a:r>
            <a:r>
              <a:rPr lang="ko-KR" altLang="en-US" dirty="0"/>
              <a:t>툴을 사용해 </a:t>
            </a:r>
            <a:r>
              <a:rPr lang="ko-KR" altLang="en-US" dirty="0" err="1"/>
              <a:t>그레이디언트</a:t>
            </a:r>
            <a:r>
              <a:rPr lang="ko-KR" altLang="en-US" dirty="0"/>
              <a:t> 코드 </a:t>
            </a:r>
            <a:r>
              <a:rPr lang="ko-KR" altLang="en-US" dirty="0" smtClean="0"/>
              <a:t>생성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err="1"/>
              <a:t>그레이디언트</a:t>
            </a:r>
            <a:endParaRPr lang="ko-KR" alt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59245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31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</a:t>
            </a:r>
            <a:r>
              <a:rPr lang="ko-KR" altLang="en-US" dirty="0"/>
              <a:t>복사한 </a:t>
            </a:r>
            <a:r>
              <a:rPr lang="en-US" altLang="ko-KR" dirty="0"/>
              <a:t>CSS </a:t>
            </a:r>
            <a:r>
              <a:rPr lang="ko-KR" altLang="en-US" dirty="0"/>
              <a:t>코드를 사용해 </a:t>
            </a:r>
            <a:r>
              <a:rPr lang="en-US" altLang="ko-KR" dirty="0"/>
              <a:t>HTML </a:t>
            </a:r>
            <a:r>
              <a:rPr lang="ko-KR" altLang="en-US" dirty="0"/>
              <a:t>페이지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err="1"/>
              <a:t>그레이디언트</a:t>
            </a:r>
            <a:endParaRPr lang="ko-KR" altLang="en-US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7770204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59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err="1"/>
              <a:t>그레이디언트</a:t>
            </a:r>
            <a:endParaRPr lang="ko-KR" altLang="en-US" dirty="0" smtClean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433" y="908721"/>
            <a:ext cx="6188922" cy="418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66" y="5118360"/>
            <a:ext cx="6502964" cy="144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선형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/>
              <a:t>linear-gradient ( ) </a:t>
            </a:r>
            <a:r>
              <a:rPr lang="ko-KR" altLang="en-US" dirty="0" smtClean="0"/>
              <a:t>함수에 </a:t>
            </a:r>
            <a:r>
              <a:rPr lang="ko-KR" altLang="en-US" dirty="0"/>
              <a:t>선형 </a:t>
            </a:r>
            <a:r>
              <a:rPr lang="ko-KR" altLang="en-US" dirty="0" err="1" smtClean="0"/>
              <a:t>그레이디언트가</a:t>
            </a:r>
            <a:r>
              <a:rPr lang="ko-KR" altLang="en-US" dirty="0" smtClean="0"/>
              <a:t> </a:t>
            </a:r>
            <a:r>
              <a:rPr lang="ko-KR" altLang="en-US" dirty="0"/>
              <a:t>진행될 각도와 색상 블록을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원형 </a:t>
            </a:r>
            <a:r>
              <a:rPr lang="ko-KR" altLang="en-US" dirty="0" err="1" smtClean="0"/>
              <a:t>그레이디언트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radial-gradient ( ) </a:t>
            </a:r>
            <a:r>
              <a:rPr lang="ko-KR" altLang="en-US" dirty="0"/>
              <a:t>함수를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err="1"/>
              <a:t>그레이디언트</a:t>
            </a:r>
            <a:endParaRPr lang="ko-KR" altLang="en-US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56" y="1864335"/>
            <a:ext cx="7789172" cy="141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56" y="3614771"/>
            <a:ext cx="4738672" cy="118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47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ko-KR" altLang="en-US" dirty="0"/>
              <a:t>색상을 </a:t>
            </a:r>
            <a:r>
              <a:rPr lang="en-US" altLang="ko-KR" dirty="0"/>
              <a:t>16</a:t>
            </a:r>
            <a:r>
              <a:rPr lang="ko-KR" altLang="en-US" dirty="0"/>
              <a:t>진수로 </a:t>
            </a:r>
            <a:r>
              <a:rPr lang="ko-KR" altLang="en-US" dirty="0" smtClean="0"/>
              <a:t>표현 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ko-KR" altLang="en-US" dirty="0"/>
              <a:t>각 색상 요소에 </a:t>
            </a:r>
            <a:r>
              <a:rPr lang="en-US" altLang="ko-KR" dirty="0"/>
              <a:t>00</a:t>
            </a:r>
            <a:r>
              <a:rPr lang="ko-KR" altLang="en-US" dirty="0"/>
              <a:t>에서 </a:t>
            </a:r>
            <a:r>
              <a:rPr lang="en-US" altLang="ko-KR" dirty="0"/>
              <a:t>FF </a:t>
            </a:r>
            <a:r>
              <a:rPr lang="ko-KR" altLang="en-US" dirty="0"/>
              <a:t>사이의 값을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F</a:t>
            </a:r>
            <a:r>
              <a:rPr lang="ko-KR" altLang="en-US" dirty="0"/>
              <a:t>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en-US" altLang="ko-KR" dirty="0"/>
              <a:t>16</a:t>
            </a:r>
            <a:r>
              <a:rPr lang="ko-KR" altLang="en-US" dirty="0"/>
              <a:t>을 의미하므로 </a:t>
            </a:r>
            <a:r>
              <a:rPr lang="en-US" altLang="ko-KR" dirty="0"/>
              <a:t>16 × 16 = 256</a:t>
            </a:r>
            <a:r>
              <a:rPr lang="ko-KR" altLang="en-US" dirty="0"/>
              <a:t>을 </a:t>
            </a:r>
            <a:r>
              <a:rPr lang="ko-KR" altLang="en-US" dirty="0" smtClean="0"/>
              <a:t>나타냄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err="1"/>
              <a:t>ColorPicker</a:t>
            </a:r>
            <a:r>
              <a:rPr lang="ko-KR" altLang="en-US" dirty="0"/>
              <a:t>와 같은 색상 선택 </a:t>
            </a:r>
            <a:r>
              <a:rPr lang="ko-KR" altLang="en-US" dirty="0" smtClean="0"/>
              <a:t>도구를 사용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CSS3 </a:t>
            </a:r>
            <a:r>
              <a:rPr lang="ko-KR" altLang="en-US" dirty="0"/>
              <a:t>단위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53" y="2636912"/>
            <a:ext cx="4500537" cy="377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57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1637</TotalTime>
  <Words>1375</Words>
  <Application>Microsoft Office PowerPoint</Application>
  <PresentationFormat>화면 슬라이드 쇼(4:3)</PresentationFormat>
  <Paragraphs>374</Paragraphs>
  <Slides>85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86" baseType="lpstr">
      <vt:lpstr>1_마스터</vt:lpstr>
      <vt:lpstr>CSS3 속성</vt:lpstr>
      <vt:lpstr>PowerPoint 프레젠테이션</vt:lpstr>
      <vt:lpstr>1. CSS3 단위</vt:lpstr>
      <vt:lpstr>1. CSS3 단위</vt:lpstr>
      <vt:lpstr>1. CSS3 단위</vt:lpstr>
      <vt:lpstr>1. CSS3 단위</vt:lpstr>
      <vt:lpstr>1. CSS3 단위</vt:lpstr>
      <vt:lpstr>1. CSS3 단위</vt:lpstr>
      <vt:lpstr>1. CSS3 단위</vt:lpstr>
      <vt:lpstr>1. CSS3 단위</vt:lpstr>
      <vt:lpstr>1. CSS3 단위</vt:lpstr>
      <vt:lpstr>2. 박스 속성</vt:lpstr>
      <vt:lpstr>2. 박스 속성</vt:lpstr>
      <vt:lpstr>2. 박스 속성</vt:lpstr>
      <vt:lpstr>2. 박스 속성</vt:lpstr>
      <vt:lpstr>2. 박스 속성</vt:lpstr>
      <vt:lpstr>2. 박스 속성</vt:lpstr>
      <vt:lpstr>2. 박스 속성</vt:lpstr>
      <vt:lpstr>2. 박스 속성</vt:lpstr>
      <vt:lpstr>2. 박스 속성</vt:lpstr>
      <vt:lpstr>2. 박스 속성</vt:lpstr>
      <vt:lpstr>3. display 속성</vt:lpstr>
      <vt:lpstr>3. display 속성</vt:lpstr>
      <vt:lpstr>3. display 속성</vt:lpstr>
      <vt:lpstr>3. display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7. float 속성</vt:lpstr>
      <vt:lpstr>7. float 속성</vt:lpstr>
      <vt:lpstr>7. float 속성</vt:lpstr>
      <vt:lpstr>7. float 속성</vt:lpstr>
      <vt:lpstr>7. float 속성</vt:lpstr>
      <vt:lpstr>7. float 속성</vt:lpstr>
      <vt:lpstr>8. 그림자 속성</vt:lpstr>
      <vt:lpstr>8. 그림자 속성</vt:lpstr>
      <vt:lpstr>8. 그림자 속성</vt:lpstr>
      <vt:lpstr>8. 그림자 속성</vt:lpstr>
      <vt:lpstr>8. 그림자 속성</vt:lpstr>
      <vt:lpstr>9. 그레이디언트</vt:lpstr>
      <vt:lpstr>9. 그레이디언트</vt:lpstr>
      <vt:lpstr>9. 그레이디언트</vt:lpstr>
      <vt:lpstr>9. 그레이디언트</vt:lpstr>
      <vt:lpstr>9. 그레이디언트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jin</cp:lastModifiedBy>
  <cp:revision>334</cp:revision>
  <dcterms:created xsi:type="dcterms:W3CDTF">2011-01-05T15:14:06Z</dcterms:created>
  <dcterms:modified xsi:type="dcterms:W3CDTF">2017-01-18T01:51:50Z</dcterms:modified>
</cp:coreProperties>
</file>